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y="5143500" cx="9144000"/>
  <p:notesSz cx="6858000" cy="9144000"/>
  <p:embeddedFontLst>
    <p:embeddedFont>
      <p:font typeface="Roboto Mono"/>
      <p:regular r:id="rId50"/>
      <p:bold r:id="rId51"/>
      <p:italic r:id="rId52"/>
      <p:bold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RobotoMono-bold.fntdata"/><Relationship Id="rId50" Type="http://schemas.openxmlformats.org/officeDocument/2006/relationships/font" Target="fonts/RobotoMono-regular.fntdata"/><Relationship Id="rId53" Type="http://schemas.openxmlformats.org/officeDocument/2006/relationships/font" Target="fonts/RobotoMono-boldItalic.fntdata"/><Relationship Id="rId52" Type="http://schemas.openxmlformats.org/officeDocument/2006/relationships/font" Target="fonts/RobotoMon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rchain.atlassian.net/wiki/spaces/CORE/pages/346849284/Details+of+Proof-of-Stake+in+RChain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8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8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3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4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1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0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rchain/rchain/blob/dev/rholang/examples/linking/v0.2/packages/MakeMint.rho" TargetMode="External"/><Relationship Id="rId4" Type="http://schemas.openxmlformats.org/officeDocument/2006/relationships/hyperlink" Target="http://erights.org/elib/capability/ode/ode-capabilities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RChain Blockchain Structure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Kent Shikama &amp; Michael Birch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Alice Sends Bob 10 Rev Continued...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540300" y="1152475"/>
            <a:ext cx="7886700" cy="27408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@purse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“sprout”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[], *bobPaymentCh) |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(bobPayment 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&lt;-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bobPaymentCh){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bobPayment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“deposit”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[10, purse], *successCh) | 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(@success 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&lt;-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successCh) {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match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success {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=&gt;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{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  @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`0xBobDepositHash`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(*bobPayment, 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“10 rev from Alice”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 |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  @”client”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“Payment send success!”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=&gt;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{ @”client”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“Error: Deposit to payment purse failed!”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 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Registry Contract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 names are needed for off-chain entry points into RChain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unregulated public names could be user-unfriendly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Phishing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Unwanted races/intercepting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Blockchain runtime will prohibit sending/</a:t>
            </a:r>
            <a:r>
              <a:rPr lang="en"/>
              <a:t>receiving</a:t>
            </a:r>
            <a:r>
              <a:rPr lang="en"/>
              <a:t> on 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@`rho:...`</a:t>
            </a:r>
            <a:r>
              <a:rPr lang="en"/>
              <a:t> names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Registry contract allows “unlocking” such public names for use as contracts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Unlocking allows one user to declare a contract on that name and all other users to invoke it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 certain public names will be unlocked in genesis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Registry Contract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registry allows names of the following categories: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Hashes of code body: e.g. `rho:hash:sha256:</a:t>
            </a:r>
            <a:r>
              <a:rPr i="1" lang="en"/>
              <a:t>hash</a:t>
            </a:r>
            <a:r>
              <a:rPr lang="en"/>
              <a:t>`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requires submitted code to match hash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Public key: e.g. `rho:pubkey:secp256:</a:t>
            </a:r>
            <a:r>
              <a:rPr i="1" lang="en"/>
              <a:t>key</a:t>
            </a:r>
            <a:r>
              <a:rPr lang="en"/>
              <a:t>`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requires proof of ownership via signature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Externally owned domain names: e.g. `rho:iana:google.com`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requires proof of ownership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Creating and invoking a contract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//this will work, but cannot be accessed from off-chain deploy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ew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helloWorld in {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contract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helloWorld(_) = { @”client”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“Hello, world!”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 }}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//this will fail at runtime as @`rho:myCoolContract` is not registered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contract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`rho:myCoolContract`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(@x, return) = { return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(2 * x) }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//this will fail at runtime for the same reason</a:t>
            </a:r>
            <a:endParaRPr sz="1400">
              <a:solidFill>
                <a:srgbClr val="434343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`rho:myCoolContract`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(2, 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“client”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Creating and invoking a contract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//register a new contract by its hash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n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ew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codeBodyCh, hashCh, uriCh, resultCh, registered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in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{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//store contract body in variable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codeBodyCh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({ return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(2 * x) }) |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(@codeBody &lt;- 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codeBodyCh) {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//compute hash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@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`rho:crypto:sha256`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(codeBody, *hashCh) |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(@hash 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&lt;-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hashCh) {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//create valid, available URI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@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`rho:uri:concat`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`rho:hash:sha256:`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hash, uriCh) |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...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//continued on next slide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}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}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Creating and invoking a contract</a:t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(@uri 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&lt;-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uriCh) {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//register the URI</a:t>
            </a:r>
            <a:endParaRPr sz="1400">
              <a:solidFill>
                <a:srgbClr val="434343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@</a:t>
            </a:r>
            <a:r>
              <a:rPr lang="en" sz="1400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`rho:register`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“hash:sha256”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[uri, codyBody], *resultCh) |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(@result &lt;- resultCh) {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match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result {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//if the registration was successful we get a name for our contract</a:t>
            </a:r>
            <a:endParaRPr sz="1400">
              <a:solidFill>
                <a:srgbClr val="434343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[contractName,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] =&gt; { 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 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contract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@contractName(@x, return) = { codeBody } |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   registered!(true)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}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[err,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] =&gt; { @”client”!(err) }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}</a:t>
            </a:r>
            <a:endParaRPr sz="1400">
              <a:solidFill>
                <a:srgbClr val="000000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} |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 sz="1400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(_ &lt;- registered){ @uri</a:t>
            </a:r>
            <a:r>
              <a:rPr lang="en" sz="1400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(2, </a:t>
            </a:r>
            <a:r>
              <a:rPr lang="en" sz="1400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“client”</a:t>
            </a: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 } </a:t>
            </a:r>
            <a:r>
              <a:rPr lang="en" sz="1400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//can now call contract!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400"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Creating and invoking a contract</a:t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Notes: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@contractName</a:t>
            </a:r>
            <a:r>
              <a:rPr lang="en"/>
              <a:t> </a:t>
            </a:r>
            <a:r>
              <a:rPr lang="en"/>
              <a:t>i</a:t>
            </a:r>
            <a:r>
              <a:rPr lang="en"/>
              <a:t>s a private name with the </a:t>
            </a:r>
            <a:r>
              <a:rPr lang="en"/>
              <a:t>privilege</a:t>
            </a:r>
            <a:r>
              <a:rPr lang="en"/>
              <a:t> to listen on the URI we gave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runtime environment automatically converts our contract statement into one which is listening on the public URI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allows the call we make at the end of the example, as well as calls made directly in future deploys to the blockchain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PoS Contract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Handles bonding, unbonding, slashing and rewards distribution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bonds are used as weights in the CBC Casper consensus protocol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(More on that later)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Unbonding provides a mechanism for validator rotation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Rotation is </a:t>
            </a:r>
            <a:r>
              <a:rPr lang="en"/>
              <a:t>incentivised</a:t>
            </a:r>
            <a:r>
              <a:rPr lang="en"/>
              <a:t> by validators not being rewarded until after unbonding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Slashing incentivizes protocol-following behaviour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more details see: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https://rchain.atlassian.net/wiki/spaces/CORE/pages/346849284/Details+of+Proof-of-Stake+in+RChain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PoS Contract</a:t>
            </a:r>
            <a:endParaRPr/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Much of this is a tentative spec and subject to change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PoS contract has the following properties set**: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Maximum number of “active” validators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Maximum number of “queued” validators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Maximum unbonding rate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</a:t>
            </a:r>
            <a:r>
              <a:rPr lang="en"/>
              <a:t>ost-unbonding stake holding time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Minimum bond amount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Maximum bond amount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Cryptographically</a:t>
            </a:r>
            <a:r>
              <a:rPr lang="en"/>
              <a:t> verifiable requirements for validating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**Actually, each “region” has these properties and the PoS contract knows all of them</a:t>
            </a:r>
            <a:endParaRPr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Bonding Process</a:t>
            </a:r>
            <a:endParaRPr/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calls the PoS contract with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form of cryptographic identification (e.g. a public key)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purse (containing their bond)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Cryptographic evidence showing they meet the validator requirements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Bond is successful if: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Purse contains a proper number of tokens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Evidence is valid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Validator is immediately active if there is an open spot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Otherwise they are queued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Rholang Recap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RChain state as a Rholang term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Interacting with the RChain state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“Blessed” contracts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Registry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structure of blocks and the DAG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CBC Casper for RChain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Unbonding Process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Validator calls the PoS contract with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Their signature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return channel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Unbond is successful if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signature is valid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unbond would not cause the maximum rate to be exceeded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there are queued validators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One randomly becomes active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unbonded validator is inactive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still can be slashed until they </a:t>
            </a:r>
            <a:r>
              <a:rPr lang="en"/>
              <a:t>receive</a:t>
            </a:r>
            <a:r>
              <a:rPr lang="en"/>
              <a:t> their stake back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Slashing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Offending validator loses (a portion of) their stake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Requires cryptographic evidence of the offence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validator can slash any other validator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Accuser calls PoS contract with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 of offender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Signature of accurser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Evidence of the offence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Slashable offences include: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Equivocation (as per CBC Casper)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Creating an invalid block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Failing to meet the </a:t>
            </a:r>
            <a:r>
              <a:rPr lang="en"/>
              <a:t>validator</a:t>
            </a:r>
            <a:r>
              <a:rPr lang="en"/>
              <a:t> performance requirements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Paid (i.e. validator rewards)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ex-validator can call the PoS contract** with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Their ID used while validating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Signature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Return channel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ID/signature check out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rewards </a:t>
            </a:r>
            <a:r>
              <a:rPr lang="en"/>
              <a:t>are sent </a:t>
            </a:r>
            <a:r>
              <a:rPr lang="en"/>
              <a:t>in a purse via the return channel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**Actually, a local PoS contract for each namespace will track rewards and that is what the ex-validator will need to call</a:t>
            </a:r>
            <a:endParaRPr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 Structure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673771"/>
            <a:ext cx="9143999" cy="4100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CBC Casper for RChain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(Inclusive) </a:t>
            </a:r>
            <a:r>
              <a:rPr lang="en"/>
              <a:t>GHOST traversal</a:t>
            </a:r>
            <a:endParaRPr/>
          </a:p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Scoring (Start stage)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3084" y="0"/>
            <a:ext cx="289099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GHOST traversal</a:t>
            </a:r>
            <a:endParaRPr/>
          </a:p>
        </p:txBody>
      </p:sp>
      <p:sp>
        <p:nvSpPr>
          <p:cNvPr id="210" name="Shape 2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Scoring (First step for each validator)</a:t>
            </a:r>
            <a:endParaRPr/>
          </a:p>
        </p:txBody>
      </p:sp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4482" y="0"/>
            <a:ext cx="289099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GHOST traversal</a:t>
            </a:r>
            <a:endParaRPr/>
          </a:p>
        </p:txBody>
      </p:sp>
      <p:sp>
        <p:nvSpPr>
          <p:cNvPr id="217" name="Shape 2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Scoring (Remaining Steps)</a:t>
            </a:r>
            <a:endParaRPr/>
          </a:p>
        </p:txBody>
      </p:sp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9984" y="0"/>
            <a:ext cx="289099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GHOST traversal</a:t>
            </a:r>
            <a:endParaRPr/>
          </a:p>
        </p:txBody>
      </p:sp>
      <p:sp>
        <p:nvSpPr>
          <p:cNvPr id="224" name="Shape 2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Forkchoice</a:t>
            </a:r>
            <a:endParaRPr/>
          </a:p>
        </p:txBody>
      </p:sp>
      <p:pic>
        <p:nvPicPr>
          <p:cNvPr id="225" name="Shape 2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5550" y="0"/>
            <a:ext cx="289096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Recap of Rholang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computation done by processes communicating over names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Types of processes: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Concurrent composition: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P | Q</a:t>
            </a:r>
            <a:endParaRPr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Receive</a:t>
            </a:r>
            <a:r>
              <a:rPr lang="en"/>
              <a:t>: 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for(y &lt;- x){ P }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Send:      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x!(P)</a:t>
            </a:r>
            <a:endParaRPr>
              <a:solidFill>
                <a:schemeClr val="dk1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 unforgeable name: 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new x in { P }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Names are quoted processes; they can be “public” or “unforgeable”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Unforgeable</a:t>
            </a:r>
            <a:r>
              <a:rPr lang="en"/>
              <a:t> names cannot be referenced outside of their “lexical scope”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new x in { x!(“Hello, world!”) } | … //no `x` allowed out here! 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 </a:t>
            </a:r>
            <a:r>
              <a:rPr lang="en"/>
              <a:t>unforgeable</a:t>
            </a:r>
            <a:r>
              <a:rPr lang="en"/>
              <a:t> name can be explicitly shared via a send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Contract definitions just create a “replicated” </a:t>
            </a:r>
            <a:r>
              <a:rPr lang="en"/>
              <a:t>receive</a:t>
            </a:r>
            <a:r>
              <a:rPr lang="en"/>
              <a:t>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Send composed with </a:t>
            </a:r>
            <a:r>
              <a:rPr lang="en"/>
              <a:t>m</a:t>
            </a:r>
            <a:r>
              <a:rPr lang="en"/>
              <a:t>atching Receive reduces via a “comm. event”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31" name="Shape 23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Choosing a candidate</a:t>
            </a:r>
            <a:endParaRPr/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2525" y="0"/>
            <a:ext cx="395269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38" name="Shape 2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he next candidate</a:t>
            </a:r>
            <a:endParaRPr/>
          </a:p>
        </p:txBody>
      </p:sp>
      <p:pic>
        <p:nvPicPr>
          <p:cNvPr id="239" name="Shape 2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Clique Oracle</a:t>
            </a:r>
            <a:endParaRPr/>
          </a:p>
        </p:txBody>
      </p:sp>
      <p:sp>
        <p:nvSpPr>
          <p:cNvPr id="245" name="Shape 24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Finding a clique</a:t>
            </a:r>
            <a:endParaRPr/>
          </a:p>
        </p:txBody>
      </p:sp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5500" y="760350"/>
            <a:ext cx="4528500" cy="3622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 txBox="1"/>
          <p:nvPr/>
        </p:nvSpPr>
        <p:spPr>
          <a:xfrm>
            <a:off x="4615550" y="4751625"/>
            <a:ext cx="4528500" cy="3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 Wikipedia Clique (David Eppstein)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53" name="Shape 25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Revisited</a:t>
            </a:r>
            <a:endParaRPr/>
          </a:p>
        </p:txBody>
      </p:sp>
      <p:pic>
        <p:nvPicPr>
          <p:cNvPr id="254" name="Shape 2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00" y="0"/>
            <a:ext cx="395269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60" name="Shape 26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Agreement Graph</a:t>
            </a: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5445850" y="2192100"/>
            <a:ext cx="759300" cy="759300"/>
          </a:xfrm>
          <a:prstGeom prst="ellipse">
            <a:avLst/>
          </a:prstGeom>
          <a:solidFill>
            <a:srgbClr val="A61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7340300" y="2053650"/>
            <a:ext cx="1036200" cy="1036200"/>
          </a:xfrm>
          <a:prstGeom prst="ellipse">
            <a:avLst/>
          </a:prstGeom>
          <a:solidFill>
            <a:srgbClr val="A61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3" name="Shape 263"/>
          <p:cNvCxnSpPr>
            <a:stCxn id="261" idx="6"/>
            <a:endCxn id="262" idx="2"/>
          </p:cNvCxnSpPr>
          <p:nvPr/>
        </p:nvCxnSpPr>
        <p:spPr>
          <a:xfrm>
            <a:off x="6205150" y="2571750"/>
            <a:ext cx="113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69" name="Shape 26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Validator with weight 2 sees validator with weight 3 agreeing with Candidate</a:t>
            </a:r>
            <a:endParaRPr/>
          </a:p>
        </p:txBody>
      </p:sp>
      <p:pic>
        <p:nvPicPr>
          <p:cNvPr id="270" name="Shape 2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76" name="Shape 27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Validator with weight 3 sees validator with weight 2 agreeing with Candidate</a:t>
            </a:r>
            <a:endParaRPr/>
          </a:p>
        </p:txBody>
      </p:sp>
      <p:pic>
        <p:nvPicPr>
          <p:cNvPr id="277" name="Shape 2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83" name="Shape 28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Validator with weight 2 will never eventually see validator with weight 3 disagreeing with Candidate</a:t>
            </a:r>
            <a:endParaRPr/>
          </a:p>
        </p:txBody>
      </p:sp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90" name="Shape 29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Validator with weight 3 will never eventually see validator with weight 2 disagreeing with Candidate</a:t>
            </a:r>
            <a:endParaRPr/>
          </a:p>
        </p:txBody>
      </p:sp>
      <p:pic>
        <p:nvPicPr>
          <p:cNvPr id="291" name="Shape 2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297" name="Shape 29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Maximum clique is 100% of total weight</a:t>
            </a: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5445850" y="2192100"/>
            <a:ext cx="759300" cy="759300"/>
          </a:xfrm>
          <a:prstGeom prst="ellipse">
            <a:avLst/>
          </a:prstGeom>
          <a:solidFill>
            <a:srgbClr val="A61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7340300" y="2053650"/>
            <a:ext cx="1036200" cy="1036200"/>
          </a:xfrm>
          <a:prstGeom prst="ellipse">
            <a:avLst/>
          </a:prstGeom>
          <a:solidFill>
            <a:srgbClr val="A61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0" name="Shape 300"/>
          <p:cNvCxnSpPr>
            <a:stCxn id="298" idx="6"/>
            <a:endCxn id="299" idx="2"/>
          </p:cNvCxnSpPr>
          <p:nvPr/>
        </p:nvCxnSpPr>
        <p:spPr>
          <a:xfrm>
            <a:off x="6205150" y="2571750"/>
            <a:ext cx="113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RChain is just one big Rholang term**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that exists on-chain will be part of the term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 = past state + current state + diff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 more on that later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** Each namespace is actually its own term, so RChain is really a collection of Rholang terms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306" name="Shape 30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#1 is safe and we move on</a:t>
            </a:r>
            <a:endParaRPr/>
          </a:p>
        </p:txBody>
      </p:sp>
      <p:pic>
        <p:nvPicPr>
          <p:cNvPr id="307" name="Shape 3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313" name="Shape 3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Validator with weight 2 sees validator with weight 3 agreeing with new Candidate</a:t>
            </a:r>
            <a:endParaRPr/>
          </a:p>
        </p:txBody>
      </p:sp>
      <p:pic>
        <p:nvPicPr>
          <p:cNvPr id="314" name="Shape 3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320" name="Shape 32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Validator with weight 3 does </a:t>
            </a:r>
            <a:r>
              <a:rPr lang="en">
                <a:solidFill>
                  <a:srgbClr val="A61C00"/>
                </a:solidFill>
              </a:rPr>
              <a:t>NOT</a:t>
            </a:r>
            <a:r>
              <a:rPr lang="en"/>
              <a:t> see validator with weight 2 agreeing with new Candidate</a:t>
            </a:r>
            <a:endParaRPr/>
          </a:p>
        </p:txBody>
      </p:sp>
      <p:pic>
        <p:nvPicPr>
          <p:cNvPr id="321" name="Shape 3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25" y="0"/>
            <a:ext cx="395268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Finalizing blocks</a:t>
            </a:r>
            <a:endParaRPr/>
          </a:p>
        </p:txBody>
      </p:sp>
      <p:sp>
        <p:nvSpPr>
          <p:cNvPr id="327" name="Shape 32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Maximum clique is 60% </a:t>
            </a:r>
            <a:r>
              <a:rPr lang="en"/>
              <a:t>(⅗) </a:t>
            </a:r>
            <a:r>
              <a:rPr lang="en"/>
              <a:t>of total weight</a:t>
            </a: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5445850" y="2192100"/>
            <a:ext cx="759300" cy="759300"/>
          </a:xfrm>
          <a:prstGeom prst="ellipse">
            <a:avLst/>
          </a:prstGeom>
          <a:solidFill>
            <a:srgbClr val="A61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/>
        </p:nvSpPr>
        <p:spPr>
          <a:xfrm>
            <a:off x="7340300" y="2053650"/>
            <a:ext cx="1036200" cy="1036200"/>
          </a:xfrm>
          <a:prstGeom prst="ellipse">
            <a:avLst/>
          </a:prstGeom>
          <a:solidFill>
            <a:srgbClr val="A61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GHOST traversal</a:t>
            </a:r>
            <a:endParaRPr/>
          </a:p>
        </p:txBody>
      </p:sp>
      <p:sp>
        <p:nvSpPr>
          <p:cNvPr id="335" name="Shape 33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m</a:t>
            </a:r>
            <a:r>
              <a:rPr lang="en"/>
              <a:t>ultiple parents</a:t>
            </a:r>
            <a:endParaRPr/>
          </a:p>
        </p:txBody>
      </p:sp>
      <p:pic>
        <p:nvPicPr>
          <p:cNvPr id="336" name="Shape 3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1050" y="0"/>
            <a:ext cx="32902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RChain state can be thought of as a large Rholang term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Outside users interact with this state by “parring-in” valid Rholang code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Special contracts exist at genesis to support important functionalities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 minting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Contract registration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Proof-of-stake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Blocks contain: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Reference to parent(s); multiple parents must not conflict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Hash of the current state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 code added to the state since the parent block(s)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Comm. events since the parent block(s)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consensus protocol follows the CBC Casper framework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Interacting with the RChain state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“Deploy” operation -- add code to the blockchain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Deploy(P, wallet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details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>
                <a:solidFill>
                  <a:schemeClr val="dk1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phlogiston/rev conversion rate)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 → S | P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information on payment details in the next talk!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information on tokens/purses/wallets coming later!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 can be essentially any valid Rholang code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However, the blockchain runtime environment will differ from today’s interpreter in some important ways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it to be used safely by multiple users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read/write restrictions on some public name channels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Note: unforgeable names are not directly accessible from off-chain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“Blessed” Contracts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Exist from genesis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Perform system-critical tasks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 Minting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Contract registration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Proof-of-Stake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“Blessed” means no user created them and no one needs to pay for their storage -- they will be on-chain forever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Rev Contract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Core ideas: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“mint” has the </a:t>
            </a:r>
            <a:r>
              <a:rPr b="1" lang="en"/>
              <a:t>authority</a:t>
            </a:r>
            <a:r>
              <a:rPr lang="en"/>
              <a:t> to produce new, non-empty “purses”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Purses have the authority to 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Produce new, empty purses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Accept deposits from other purses of the same mint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Authorities are managed via unforgeable names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Rev contract is a particular mint that exists at genesis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Its authority will be protected by business logic as given by the RChain Coop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Code available: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https://github.com/rchain/rchain/blob/dev/rholang/examples/linking/v0.2/packages/MakeMint.rho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http://erights.org/elib/capability/ode/ode-capabilities.html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Purses vs. Wallets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Purse = full featured object reference (a near literal bag of coins)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Must always be referenced by unforgeable names only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Wallet = contract-wrapped purse to allow secure access from an off-chain entry point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a contract accessible from a public name may verify a signature before providing access to the underlying purse reference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Contract-wrapped purses are more general than personal token storage!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Attenuated forwarders (expose limited authority publicly), e.g. a deposit-only facet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Lotteries</a:t>
            </a:r>
            <a:r>
              <a:rPr lang="en"/>
              <a:t> - participants provide purses to a contract; all tokens dumped into single contract-controlled purse which can be given to the winner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Betting - similar to </a:t>
            </a:r>
            <a:r>
              <a:rPr lang="en"/>
              <a:t>lotteries</a:t>
            </a:r>
            <a:r>
              <a:rPr lang="en"/>
              <a:t>, but winner could be determined by an on-chain oracle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importantly -- proof-of-stake!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Alice Sends Bob 10 Rev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Alice has an Ethereum-like wallet at the public channel 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`0xAlic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eWalletHash`</a:t>
            </a:r>
            <a:endParaRPr sz="1400">
              <a:solidFill>
                <a:srgbClr val="000000"/>
              </a:solidFill>
              <a:highlight>
                <a:srgbClr val="D9D9D9"/>
              </a:highlight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Bob has a deposit-only contract at the public channel </a:t>
            </a:r>
            <a:r>
              <a:rPr lang="en" sz="1400">
                <a:solidFill>
                  <a:srgbClr val="00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@`0xBobDepositHash`</a:t>
            </a:r>
            <a:endParaRPr sz="14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Alice deploys the following Rholang code: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785375" y="2166800"/>
            <a:ext cx="7629900" cy="2507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walletCh, bobPaymentCh, successCh </a:t>
            </a:r>
            <a:r>
              <a:rPr lang="en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in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{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@</a:t>
            </a:r>
            <a:r>
              <a:rPr lang="en">
                <a:solidFill>
                  <a:srgbClr val="99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`0xAliceWalletHash`</a:t>
            </a:r>
            <a:r>
              <a:rPr lang="en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i="1"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nonce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i="1"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sig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, *walletCh) | 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</a:t>
            </a:r>
            <a:r>
              <a:rPr lang="en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(@result </a:t>
            </a:r>
            <a:r>
              <a:rPr lang="en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&lt;-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walletCh){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>
                <a:solidFill>
                  <a:srgbClr val="0000FF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match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result {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[purse] </a:t>
            </a:r>
            <a:r>
              <a:rPr lang="en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=&gt;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{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  ... </a:t>
            </a:r>
            <a:r>
              <a:rPr lang="en">
                <a:solidFill>
                  <a:srgbClr val="43434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//continued on next slide</a:t>
            </a:r>
            <a:endParaRPr>
              <a:solidFill>
                <a:srgbClr val="434343"/>
              </a:solidFill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}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  _ </a:t>
            </a:r>
            <a:r>
              <a:rPr lang="en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=&gt;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{ @”client”</a:t>
            </a:r>
            <a:r>
              <a:rPr lang="en">
                <a:solidFill>
                  <a:srgbClr val="980000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!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>
                <a:solidFill>
                  <a:srgbClr val="274E13"/>
                </a:solidFill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“Error: nonce/sig not accepted!”</a:t>
            </a: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) }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  }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  }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9D9"/>
                </a:highlight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>
              <a:highlight>
                <a:srgbClr val="D9D9D9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