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embeddedFontLst>
    <p:embeddedFont>
      <p:font typeface="Raleway"/>
      <p:regular r:id="rId26"/>
      <p:bold r:id="rId27"/>
      <p:italic r:id="rId28"/>
      <p:boldItalic r:id="rId29"/>
    </p:embeddedFont>
    <p:embeddedFont>
      <p:font typeface="Lato"/>
      <p:regular r:id="rId30"/>
      <p:bold r:id="rId31"/>
      <p:italic r:id="rId32"/>
      <p:boldItalic r:id="rId33"/>
    </p:embeddedFont>
    <p:embeddedFont>
      <p:font typeface="Roboto Mono"/>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aleway-regular.fntdata"/><Relationship Id="rId25" Type="http://schemas.openxmlformats.org/officeDocument/2006/relationships/slide" Target="slides/slide21.xml"/><Relationship Id="rId28" Type="http://schemas.openxmlformats.org/officeDocument/2006/relationships/font" Target="fonts/Raleway-italic.fntdata"/><Relationship Id="rId27" Type="http://schemas.openxmlformats.org/officeDocument/2006/relationships/font" Target="fonts/Raleway-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aleway-bold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Lato-bold.fntdata"/><Relationship Id="rId30" Type="http://schemas.openxmlformats.org/officeDocument/2006/relationships/font" Target="fonts/Lato-regular.fntdata"/><Relationship Id="rId11" Type="http://schemas.openxmlformats.org/officeDocument/2006/relationships/slide" Target="slides/slide7.xml"/><Relationship Id="rId33" Type="http://schemas.openxmlformats.org/officeDocument/2006/relationships/font" Target="fonts/Lato-boldItalic.fntdata"/><Relationship Id="rId10" Type="http://schemas.openxmlformats.org/officeDocument/2006/relationships/slide" Target="slides/slide6.xml"/><Relationship Id="rId32" Type="http://schemas.openxmlformats.org/officeDocument/2006/relationships/font" Target="fonts/Lato-italic.fntdata"/><Relationship Id="rId13" Type="http://schemas.openxmlformats.org/officeDocument/2006/relationships/slide" Target="slides/slide9.xml"/><Relationship Id="rId35" Type="http://schemas.openxmlformats.org/officeDocument/2006/relationships/font" Target="fonts/RobotoMono-bold.fntdata"/><Relationship Id="rId12" Type="http://schemas.openxmlformats.org/officeDocument/2006/relationships/slide" Target="slides/slide8.xml"/><Relationship Id="rId34" Type="http://schemas.openxmlformats.org/officeDocument/2006/relationships/font" Target="fonts/RobotoMono-regular.fntdata"/><Relationship Id="rId15" Type="http://schemas.openxmlformats.org/officeDocument/2006/relationships/slide" Target="slides/slide11.xml"/><Relationship Id="rId37" Type="http://schemas.openxmlformats.org/officeDocument/2006/relationships/font" Target="fonts/RobotoMono-boldItalic.fntdata"/><Relationship Id="rId14" Type="http://schemas.openxmlformats.org/officeDocument/2006/relationships/slide" Target="slides/slide10.xml"/><Relationship Id="rId36" Type="http://schemas.openxmlformats.org/officeDocument/2006/relationships/font" Target="fonts/RobotoMono-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Rholang is highly unfamiliar. This is acceptable, because what we're doing is to try and write our programs with as much parallelism as possible, and any necessary synchronization explicit. The goal here is to allow as much computation as possible to commute, rather than forcing serialization everywhere.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Spend approx :30 to :60 explaining the difference between simple/complex vs easy/hard</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5" name="Shape 20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1600"/>
              </a:spcAft>
              <a:buNone/>
            </a:pPr>
            <a:r>
              <a:rPr lang="en" sz="1300">
                <a:latin typeface="Lato"/>
                <a:ea typeface="Lato"/>
                <a:cs typeface="Lato"/>
                <a:sym typeface="Lato"/>
              </a:rPr>
              <a:t>Note that an expression may evaluate to a process with side-effects, e.g. a variable may contain a send.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Mention that the asymmetry spreads the syntactic load around between sending/receiving data and sending/receiving names.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Shape 10"/>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 name="Shape 11"/>
          <p:cNvGrpSpPr/>
          <p:nvPr/>
        </p:nvGrpSpPr>
        <p:grpSpPr>
          <a:xfrm>
            <a:off x="830392" y="1191256"/>
            <a:ext cx="745763" cy="45826"/>
            <a:chOff x="4580561" y="2589004"/>
            <a:chExt cx="1064464" cy="25200"/>
          </a:xfrm>
        </p:grpSpPr>
        <p:sp>
          <p:nvSpPr>
            <p:cNvPr id="12" name="Shape 1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4" name="Shape 14"/>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Shape 15"/>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Shape 1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Shape 74"/>
          <p:cNvGrpSpPr/>
          <p:nvPr/>
        </p:nvGrpSpPr>
        <p:grpSpPr>
          <a:xfrm>
            <a:off x="830392" y="4169130"/>
            <a:ext cx="745763" cy="45826"/>
            <a:chOff x="4580561" y="2589004"/>
            <a:chExt cx="1064464" cy="25200"/>
          </a:xfrm>
        </p:grpSpPr>
        <p:sp>
          <p:nvSpPr>
            <p:cNvPr id="75" name="Shape 75"/>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77" name="Shape 77"/>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Shape 78"/>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Shape 7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Shape 8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Shape 18"/>
          <p:cNvGrpSpPr/>
          <p:nvPr/>
        </p:nvGrpSpPr>
        <p:grpSpPr>
          <a:xfrm>
            <a:off x="830392" y="1191256"/>
            <a:ext cx="745763" cy="45826"/>
            <a:chOff x="4580561" y="2589004"/>
            <a:chExt cx="1064464" cy="25200"/>
          </a:xfrm>
        </p:grpSpPr>
        <p:sp>
          <p:nvSpPr>
            <p:cNvPr id="19" name="Shape 19"/>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1" name="Shape 21"/>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Shape 2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Shape 2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25" name="Shape 25"/>
          <p:cNvGrpSpPr/>
          <p:nvPr/>
        </p:nvGrpSpPr>
        <p:grpSpPr>
          <a:xfrm>
            <a:off x="830392" y="1191256"/>
            <a:ext cx="745763" cy="45826"/>
            <a:chOff x="4580561" y="2589004"/>
            <a:chExt cx="1064464" cy="25200"/>
          </a:xfrm>
        </p:grpSpPr>
        <p:sp>
          <p:nvSpPr>
            <p:cNvPr id="26" name="Shape 2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8" name="Shape 28"/>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Shape 29"/>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Shape 3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Shape 32"/>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3" name="Shape 33"/>
          <p:cNvGrpSpPr/>
          <p:nvPr/>
        </p:nvGrpSpPr>
        <p:grpSpPr>
          <a:xfrm>
            <a:off x="830392" y="1191256"/>
            <a:ext cx="745763" cy="45826"/>
            <a:chOff x="4580561" y="2589004"/>
            <a:chExt cx="1064464" cy="25200"/>
          </a:xfrm>
        </p:grpSpPr>
        <p:sp>
          <p:nvSpPr>
            <p:cNvPr id="34" name="Shape 3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6" name="Shape 3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Shape 37"/>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Shape 38"/>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Shape 3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Shape 41"/>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2" name="Shape 42"/>
          <p:cNvGrpSpPr/>
          <p:nvPr/>
        </p:nvGrpSpPr>
        <p:grpSpPr>
          <a:xfrm>
            <a:off x="830392" y="1191256"/>
            <a:ext cx="745763" cy="45826"/>
            <a:chOff x="4580561" y="2589004"/>
            <a:chExt cx="1064464" cy="25200"/>
          </a:xfrm>
        </p:grpSpPr>
        <p:sp>
          <p:nvSpPr>
            <p:cNvPr id="43" name="Shape 4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5" name="Shape 4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Shape 4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Shape 48"/>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9" name="Shape 49"/>
          <p:cNvGrpSpPr/>
          <p:nvPr/>
        </p:nvGrpSpPr>
        <p:grpSpPr>
          <a:xfrm>
            <a:off x="830392" y="1191256"/>
            <a:ext cx="745763" cy="45826"/>
            <a:chOff x="4580561" y="2589004"/>
            <a:chExt cx="1064464" cy="25200"/>
          </a:xfrm>
        </p:grpSpPr>
        <p:sp>
          <p:nvSpPr>
            <p:cNvPr id="50" name="Shape 50"/>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2" name="Shape 52"/>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Shape 53"/>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Shape 5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Shape 56"/>
          <p:cNvGrpSpPr/>
          <p:nvPr/>
        </p:nvGrpSpPr>
        <p:grpSpPr>
          <a:xfrm>
            <a:off x="830392" y="4169130"/>
            <a:ext cx="745763" cy="45826"/>
            <a:chOff x="4580561" y="2589004"/>
            <a:chExt cx="1064464" cy="25200"/>
          </a:xfrm>
        </p:grpSpPr>
        <p:sp>
          <p:nvSpPr>
            <p:cNvPr id="57" name="Shape 57"/>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8" name="Shape 5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9" name="Shape 59"/>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Shape 6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Shape 62"/>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63" name="Shape 63"/>
          <p:cNvGrpSpPr/>
          <p:nvPr/>
        </p:nvGrpSpPr>
        <p:grpSpPr>
          <a:xfrm>
            <a:off x="830392" y="1191256"/>
            <a:ext cx="745763" cy="45826"/>
            <a:chOff x="4580561" y="2589004"/>
            <a:chExt cx="1064464" cy="25200"/>
          </a:xfrm>
        </p:grpSpPr>
        <p:sp>
          <p:nvSpPr>
            <p:cNvPr id="64" name="Shape 6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 name="Shape 66"/>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Shape 67"/>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Shape 68"/>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Shape 6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Shape 71"/>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Shape 7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Shape 8"/>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Rholang </a:t>
            </a:r>
            <a:r>
              <a:rPr lang="en"/>
              <a:t>language</a:t>
            </a:r>
            <a:r>
              <a:rPr lang="en"/>
              <a:t> syntax and semantics</a:t>
            </a:r>
            <a:endParaRPr/>
          </a:p>
        </p:txBody>
      </p:sp>
      <p:sp>
        <p:nvSpPr>
          <p:cNvPr id="87" name="Shape 87"/>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Kyle Butt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Allocation of a fresh channel</a:t>
            </a:r>
            <a:endParaRPr/>
          </a:p>
        </p:txBody>
      </p:sp>
      <p:sp>
        <p:nvSpPr>
          <p:cNvPr id="141" name="Shape 14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100">
                <a:latin typeface="Roboto Mono"/>
                <a:ea typeface="Roboto Mono"/>
                <a:cs typeface="Roboto Mono"/>
                <a:sym typeface="Roboto Mono"/>
              </a:rPr>
              <a:t>new x in { P } allocates a fresh name in x.</a:t>
            </a:r>
            <a:endParaRPr sz="1100">
              <a:latin typeface="Roboto Mono"/>
              <a:ea typeface="Roboto Mono"/>
              <a:cs typeface="Roboto Mono"/>
              <a:sym typeface="Roboto Mono"/>
            </a:endParaRPr>
          </a:p>
          <a:p>
            <a:pPr indent="-311150" lvl="0" marL="457200" rtl="0">
              <a:spcBef>
                <a:spcPts val="1600"/>
              </a:spcBef>
              <a:spcAft>
                <a:spcPts val="0"/>
              </a:spcAft>
              <a:buSzPts val="1300"/>
              <a:buChar char="●"/>
            </a:pPr>
            <a:r>
              <a:rPr lang="en"/>
              <a:t>All names in Rholang are quoted processes, and in this case it is also a quoted process.</a:t>
            </a:r>
            <a:endParaRPr/>
          </a:p>
          <a:p>
            <a:pPr indent="-311150" lvl="0" marL="457200" rtl="0">
              <a:spcBef>
                <a:spcPts val="0"/>
              </a:spcBef>
              <a:spcAft>
                <a:spcPts val="0"/>
              </a:spcAft>
              <a:buSzPts val="1300"/>
              <a:buChar char="●"/>
            </a:pPr>
            <a:r>
              <a:rPr lang="en"/>
              <a:t>So a fresh name is a quoted fresh process.</a:t>
            </a:r>
            <a:endParaRPr/>
          </a:p>
          <a:p>
            <a:pPr indent="-311150" lvl="0" marL="457200">
              <a:spcBef>
                <a:spcPts val="0"/>
              </a:spcBef>
              <a:spcAft>
                <a:spcPts val="0"/>
              </a:spcAft>
              <a:buSzPts val="1300"/>
              <a:buChar char="●"/>
            </a:pPr>
            <a:r>
              <a:rPr lang="en"/>
              <a:t>These names are unforgeable: There is no syntax in Rholang that will allow you to create the name generated by new. This is true even on the blockchain, where you will be able to see the name, but still not able to create it.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Matching</a:t>
            </a:r>
            <a:endParaRPr/>
          </a:p>
        </p:txBody>
      </p:sp>
      <p:sp>
        <p:nvSpPr>
          <p:cNvPr id="147" name="Shape 14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All data in Rholang is a rholang process.</a:t>
            </a:r>
            <a:endParaRPr/>
          </a:p>
          <a:p>
            <a:pPr indent="0" lvl="0" marL="0">
              <a:spcBef>
                <a:spcPts val="1600"/>
              </a:spcBef>
              <a:spcAft>
                <a:spcPts val="0"/>
              </a:spcAft>
              <a:buNone/>
            </a:pPr>
            <a:r>
              <a:rPr lang="en"/>
              <a:t>Matching allows you to write a rholang process with either wildcards or capture variables.</a:t>
            </a:r>
            <a:endParaRPr/>
          </a:p>
          <a:p>
            <a:pPr indent="0" lvl="0" marL="0">
              <a:spcBef>
                <a:spcPts val="1600"/>
              </a:spcBef>
              <a:spcAft>
                <a:spcPts val="0"/>
              </a:spcAft>
              <a:buNone/>
            </a:pPr>
            <a:r>
              <a:rPr lang="en"/>
              <a:t>Matching allows you to check things like supporting an API, and not just destructuring data, but it will do that too.</a:t>
            </a:r>
            <a:endParaRPr/>
          </a:p>
          <a:p>
            <a:pPr indent="0" lvl="0" marL="0">
              <a:spcBef>
                <a:spcPts val="1600"/>
              </a:spcBef>
              <a:spcAft>
                <a:spcPts val="1600"/>
              </a:spcAft>
              <a:buNone/>
            </a:pPr>
            <a:r>
              <a:rPr lang="en"/>
              <a:t>Every receive uses the same kind of matching as the match statement, but for names rather than for processes. The tuplespace implementation knows about and calls the matcher.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Matching Cont'd</a:t>
            </a:r>
            <a:endParaRPr/>
          </a:p>
        </p:txBody>
      </p:sp>
      <p:sp>
        <p:nvSpPr>
          <p:cNvPr id="153" name="Shape 15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All receives and contracts have patterns.</a:t>
            </a:r>
            <a:endParaRPr/>
          </a:p>
          <a:p>
            <a:pPr indent="-311150" lvl="0" marL="457200" rtl="0">
              <a:spcBef>
                <a:spcPts val="0"/>
              </a:spcBef>
              <a:spcAft>
                <a:spcPts val="0"/>
              </a:spcAft>
              <a:buSzPts val="1300"/>
              <a:buChar char="●"/>
            </a:pPr>
            <a:r>
              <a:rPr lang="en"/>
              <a:t>Receives and contracts have arity matched channel patterns</a:t>
            </a:r>
            <a:endParaRPr/>
          </a:p>
          <a:p>
            <a:pPr indent="-311150" lvl="0" marL="457200" rtl="0">
              <a:spcBef>
                <a:spcPts val="0"/>
              </a:spcBef>
              <a:spcAft>
                <a:spcPts val="0"/>
              </a:spcAft>
              <a:buSzPts val="1300"/>
              <a:buChar char="●"/>
            </a:pPr>
            <a:r>
              <a:rPr lang="en"/>
              <a:t>Arity-matching: We match the # of things you send, with the # of things we're expecting.</a:t>
            </a:r>
            <a:endParaRPr/>
          </a:p>
          <a:p>
            <a:pPr indent="-311150" lvl="0" marL="457200" rtl="0">
              <a:spcBef>
                <a:spcPts val="0"/>
              </a:spcBef>
              <a:spcAft>
                <a:spcPts val="0"/>
              </a:spcAft>
              <a:buSzPts val="1300"/>
              <a:buChar char="●"/>
            </a:pPr>
            <a:r>
              <a:rPr lang="en"/>
              <a:t>Channel matching: A channel pattern is either a variable, a wildcard, or a quoted process pattern.</a:t>
            </a:r>
            <a:endParaRPr/>
          </a:p>
          <a:p>
            <a:pPr indent="0" lvl="0" marL="0">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Matching example.</a:t>
            </a:r>
            <a:endParaRPr/>
          </a:p>
        </p:txBody>
      </p:sp>
      <p:sp>
        <p:nvSpPr>
          <p:cNvPr id="159" name="Shape 15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lnSpc>
                <a:spcPct val="100000"/>
              </a:lnSpc>
              <a:spcBef>
                <a:spcPts val="0"/>
              </a:spcBef>
              <a:spcAft>
                <a:spcPts val="0"/>
              </a:spcAft>
              <a:buNone/>
            </a:pPr>
            <a:r>
              <a:rPr lang="en" sz="1100">
                <a:latin typeface="Roboto Mono"/>
                <a:ea typeface="Roboto Mono"/>
                <a:cs typeface="Roboto Mono"/>
                <a:sym typeface="Roboto Mono"/>
              </a:rPr>
              <a:t>match x {</a:t>
            </a:r>
            <a:endParaRPr sz="1100">
              <a:latin typeface="Roboto Mono"/>
              <a:ea typeface="Roboto Mono"/>
              <a:cs typeface="Roboto Mono"/>
              <a:sym typeface="Roboto Mono"/>
            </a:endParaRPr>
          </a:p>
          <a:p>
            <a:pPr indent="0" lvl="0" marL="0" rtl="0">
              <a:lnSpc>
                <a:spcPct val="100000"/>
              </a:lnSpc>
              <a:spcBef>
                <a:spcPts val="0"/>
              </a:spcBef>
              <a:spcAft>
                <a:spcPts val="0"/>
              </a:spcAft>
              <a:buNone/>
            </a:pPr>
            <a:r>
              <a:rPr lang="en" sz="1100">
                <a:latin typeface="Roboto Mono"/>
                <a:ea typeface="Roboto Mono"/>
                <a:cs typeface="Roboto Mono"/>
                <a:sym typeface="Roboto Mono"/>
              </a:rPr>
              <a:t>	[] =&gt; { /* handle empty list */ }</a:t>
            </a:r>
            <a:endParaRPr sz="1100">
              <a:latin typeface="Roboto Mono"/>
              <a:ea typeface="Roboto Mono"/>
              <a:cs typeface="Roboto Mono"/>
              <a:sym typeface="Roboto Mono"/>
            </a:endParaRPr>
          </a:p>
          <a:p>
            <a:pPr indent="0" lvl="0" marL="0" rtl="0">
              <a:lnSpc>
                <a:spcPct val="100000"/>
              </a:lnSpc>
              <a:spcBef>
                <a:spcPts val="0"/>
              </a:spcBef>
              <a:spcAft>
                <a:spcPts val="0"/>
              </a:spcAft>
              <a:buNone/>
            </a:pPr>
            <a:r>
              <a:rPr lang="en" sz="1100">
                <a:latin typeface="Roboto Mono"/>
                <a:ea typeface="Roboto Mono"/>
                <a:cs typeface="Roboto Mono"/>
                <a:sym typeface="Roboto Mono"/>
              </a:rPr>
              <a:t>	[x, y] =&gt; { /* handle two item list */ }</a:t>
            </a:r>
            <a:endParaRPr sz="1100">
              <a:latin typeface="Roboto Mono"/>
              <a:ea typeface="Roboto Mono"/>
              <a:cs typeface="Roboto Mono"/>
              <a:sym typeface="Roboto Mono"/>
            </a:endParaRPr>
          </a:p>
          <a:p>
            <a:pPr indent="0" lvl="0" marL="0" rtl="0">
              <a:lnSpc>
                <a:spcPct val="100000"/>
              </a:lnSpc>
              <a:spcBef>
                <a:spcPts val="0"/>
              </a:spcBef>
              <a:spcAft>
                <a:spcPts val="0"/>
              </a:spcAft>
              <a:buNone/>
            </a:pPr>
            <a:r>
              <a:rPr lang="en" sz="1100">
                <a:latin typeface="Roboto Mono"/>
                <a:ea typeface="Roboto Mono"/>
                <a:cs typeface="Roboto Mono"/>
                <a:sym typeface="Roboto Mono"/>
              </a:rPr>
              <a:t>	[contract a(x, y) { _ }, contract b(x) { _ }, contract c(x, y, z) { _ }] =&gt; {</a:t>
            </a:r>
            <a:endParaRPr sz="1100">
              <a:latin typeface="Roboto Mono"/>
              <a:ea typeface="Roboto Mono"/>
              <a:cs typeface="Roboto Mono"/>
              <a:sym typeface="Roboto Mono"/>
            </a:endParaRPr>
          </a:p>
          <a:p>
            <a:pPr indent="0" lvl="0" marL="0" rtl="0">
              <a:lnSpc>
                <a:spcPct val="100000"/>
              </a:lnSpc>
              <a:spcBef>
                <a:spcPts val="0"/>
              </a:spcBef>
              <a:spcAft>
                <a:spcPts val="0"/>
              </a:spcAft>
              <a:buNone/>
            </a:pPr>
            <a:r>
              <a:rPr lang="en" sz="1100">
                <a:latin typeface="Roboto Mono"/>
                <a:ea typeface="Roboto Mono"/>
                <a:cs typeface="Roboto Mono"/>
                <a:sym typeface="Roboto Mono"/>
              </a:rPr>
              <a:t>		// here we know x has 3 contracts.</a:t>
            </a:r>
            <a:endParaRPr sz="1100">
              <a:latin typeface="Roboto Mono"/>
              <a:ea typeface="Roboto Mono"/>
              <a:cs typeface="Roboto Mono"/>
              <a:sym typeface="Roboto Mono"/>
            </a:endParaRPr>
          </a:p>
          <a:p>
            <a:pPr indent="0" lvl="0" marL="0" rtl="0">
              <a:lnSpc>
                <a:spcPct val="100000"/>
              </a:lnSpc>
              <a:spcBef>
                <a:spcPts val="0"/>
              </a:spcBef>
              <a:spcAft>
                <a:spcPts val="0"/>
              </a:spcAft>
              <a:buNone/>
            </a:pPr>
            <a:r>
              <a:rPr lang="en" sz="1100">
                <a:latin typeface="Roboto Mono"/>
                <a:ea typeface="Roboto Mono"/>
                <a:cs typeface="Roboto Mono"/>
                <a:sym typeface="Roboto Mono"/>
              </a:rPr>
              <a:t>	}</a:t>
            </a:r>
            <a:endParaRPr sz="1100">
              <a:latin typeface="Roboto Mono"/>
              <a:ea typeface="Roboto Mono"/>
              <a:cs typeface="Roboto Mono"/>
              <a:sym typeface="Roboto Mono"/>
            </a:endParaRPr>
          </a:p>
          <a:p>
            <a:pPr indent="0" lvl="0" marL="0">
              <a:lnSpc>
                <a:spcPct val="100000"/>
              </a:lnSpc>
              <a:spcBef>
                <a:spcPts val="0"/>
              </a:spcBef>
              <a:spcAft>
                <a:spcPts val="0"/>
              </a:spcAft>
              <a:buNone/>
            </a:pPr>
            <a:r>
              <a:rPr lang="en" sz="1100">
                <a:latin typeface="Roboto Mono"/>
                <a:ea typeface="Roboto Mono"/>
                <a:cs typeface="Roboto Mono"/>
                <a:sym typeface="Roboto Mono"/>
              </a:rPr>
              <a:t>}</a:t>
            </a:r>
            <a:endParaRPr sz="1100">
              <a:latin typeface="Roboto Mono"/>
              <a:ea typeface="Roboto Mono"/>
              <a:cs typeface="Roboto Mono"/>
              <a:sym typeface="Roboto Mon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Enhancing the Ground</a:t>
            </a:r>
            <a:endParaRPr/>
          </a:p>
        </p:txBody>
      </p:sp>
      <p:sp>
        <p:nvSpPr>
          <p:cNvPr id="165" name="Shape 16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In Rho Calculus, the only ground term is Nil (0)</a:t>
            </a:r>
            <a:endParaRPr/>
          </a:p>
          <a:p>
            <a:pPr indent="-311150" lvl="0" marL="457200" rtl="0">
              <a:spcBef>
                <a:spcPts val="0"/>
              </a:spcBef>
              <a:spcAft>
                <a:spcPts val="0"/>
              </a:spcAft>
              <a:buSzPts val="1300"/>
              <a:buChar char="●"/>
            </a:pPr>
            <a:r>
              <a:rPr lang="en"/>
              <a:t>In Rholang, we added distinguished terms with no side effect.</a:t>
            </a:r>
            <a:endParaRPr/>
          </a:p>
          <a:p>
            <a:pPr indent="-311150" lvl="0" marL="457200" rtl="0">
              <a:spcBef>
                <a:spcPts val="0"/>
              </a:spcBef>
              <a:spcAft>
                <a:spcPts val="0"/>
              </a:spcAft>
              <a:buSzPts val="1300"/>
              <a:buChar char="●"/>
            </a:pPr>
            <a:r>
              <a:rPr lang="en"/>
              <a:t>What can you do with these terms?</a:t>
            </a:r>
            <a:endParaRPr/>
          </a:p>
          <a:p>
            <a:pPr indent="-311150" lvl="0" marL="457200" rtl="0">
              <a:spcBef>
                <a:spcPts val="0"/>
              </a:spcBef>
              <a:spcAft>
                <a:spcPts val="0"/>
              </a:spcAft>
              <a:buSzPts val="1300"/>
              <a:buChar char="●"/>
            </a:pPr>
            <a:r>
              <a:rPr lang="en"/>
              <a:t>Matching and expressions.</a:t>
            </a:r>
            <a:endParaRPr/>
          </a:p>
          <a:p>
            <a:pPr indent="-311150" lvl="0" marL="457200" rtl="0">
              <a:spcBef>
                <a:spcPts val="0"/>
              </a:spcBef>
              <a:spcAft>
                <a:spcPts val="0"/>
              </a:spcAft>
              <a:buSzPts val="1300"/>
              <a:buChar char="●"/>
            </a:pPr>
            <a:r>
              <a:rPr lang="en"/>
              <a:t>We can also turn a non-ground term into a ground term via collections.</a:t>
            </a:r>
            <a:endParaRPr/>
          </a:p>
          <a:p>
            <a:pPr indent="-311150" lvl="0" marL="457200" rtl="0">
              <a:spcBef>
                <a:spcPts val="0"/>
              </a:spcBef>
              <a:spcAft>
                <a:spcPts val="0"/>
              </a:spcAft>
              <a:buSzPts val="1300"/>
              <a:buChar char="●"/>
            </a:pPr>
            <a:r>
              <a:rPr lang="en"/>
              <a:t>[P] has no side effects. (List with P)</a:t>
            </a:r>
            <a:endParaRPr/>
          </a:p>
          <a:p>
            <a:pPr indent="-311150" lvl="0" marL="457200">
              <a:spcBef>
                <a:spcPts val="0"/>
              </a:spcBef>
              <a:spcAft>
                <a:spcPts val="0"/>
              </a:spcAft>
              <a:buSzPts val="1300"/>
              <a:buChar char="●"/>
            </a:pPr>
            <a:r>
              <a:rPr lang="en"/>
              <a:t>Currently variables and method calls </a:t>
            </a:r>
            <a:r>
              <a:rPr b="1" lang="en"/>
              <a:t>may</a:t>
            </a:r>
            <a:r>
              <a:rPr lang="en"/>
              <a:t> result in a term with side effects.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Rholang isn't easy</a:t>
            </a:r>
            <a:endParaRPr/>
          </a:p>
        </p:txBody>
      </p:sp>
      <p:sp>
        <p:nvSpPr>
          <p:cNvPr id="171" name="Shape 171"/>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300"/>
              <a:t>I don't think we're in K&amp;R anymore Toto</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Everything keeps happening all at once.</a:t>
            </a:r>
            <a:endParaRPr/>
          </a:p>
        </p:txBody>
      </p:sp>
      <p:sp>
        <p:nvSpPr>
          <p:cNvPr id="177" name="Shape 17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Rholang doesn't have a semicolon</a:t>
            </a:r>
            <a:endParaRPr/>
          </a:p>
          <a:p>
            <a:pPr indent="-311150" lvl="0" marL="457200" rtl="0">
              <a:spcBef>
                <a:spcPts val="0"/>
              </a:spcBef>
              <a:spcAft>
                <a:spcPts val="0"/>
              </a:spcAft>
              <a:buSzPts val="1300"/>
              <a:buChar char="●"/>
            </a:pPr>
            <a:r>
              <a:rPr lang="en"/>
              <a:t>Instead it has a pipe.</a:t>
            </a:r>
            <a:endParaRPr/>
          </a:p>
          <a:p>
            <a:pPr indent="-311150" lvl="0" marL="457200" rtl="0">
              <a:spcBef>
                <a:spcPts val="0"/>
              </a:spcBef>
              <a:spcAft>
                <a:spcPts val="0"/>
              </a:spcAft>
              <a:buSzPts val="1300"/>
              <a:buChar char="●"/>
            </a:pPr>
            <a:r>
              <a:rPr lang="en"/>
              <a:t>P | Q implies running P and Q at the same time.</a:t>
            </a:r>
            <a:endParaRPr/>
          </a:p>
          <a:p>
            <a:pPr indent="0" lvl="0" marL="0">
              <a:spcBef>
                <a:spcPts val="1600"/>
              </a:spcBef>
              <a:spcAft>
                <a:spcPts val="1600"/>
              </a:spcAft>
              <a:buNone/>
            </a:pPr>
            <a:r>
              <a:t/>
            </a:r>
            <a:endParaRPr/>
          </a:p>
        </p:txBody>
      </p:sp>
      <p:pic>
        <p:nvPicPr>
          <p:cNvPr id="178" name="Shape 178"/>
          <p:cNvPicPr preferRelativeResize="0"/>
          <p:nvPr/>
        </p:nvPicPr>
        <p:blipFill>
          <a:blip r:embed="rId3">
            <a:alphaModFix/>
          </a:blip>
          <a:stretch>
            <a:fillRect/>
          </a:stretch>
        </p:blipFill>
        <p:spPr>
          <a:xfrm>
            <a:off x="3114675" y="2883400"/>
            <a:ext cx="2360125" cy="16483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Wait, how do I get order out of chaos?</a:t>
            </a:r>
            <a:endParaRPr/>
          </a:p>
        </p:txBody>
      </p:sp>
      <p:sp>
        <p:nvSpPr>
          <p:cNvPr id="184" name="Shape 18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The only sequencing that is guaranteed in Rholang is that a continuation body runs after the sends that trigger it.</a:t>
            </a:r>
            <a:endParaRPr/>
          </a:p>
          <a:p>
            <a:pPr indent="-311150" lvl="0" marL="457200" rtl="0">
              <a:spcBef>
                <a:spcPts val="0"/>
              </a:spcBef>
              <a:spcAft>
                <a:spcPts val="0"/>
              </a:spcAft>
              <a:buSzPts val="1300"/>
              <a:buChar char="●"/>
            </a:pPr>
            <a:r>
              <a:rPr lang="en"/>
              <a:t>A common pattern for this is acknowledgements or return channels.</a:t>
            </a:r>
            <a:endParaRPr/>
          </a:p>
          <a:p>
            <a:pPr indent="0" lvl="0" marL="0" rtl="0">
              <a:spcBef>
                <a:spcPts val="1600"/>
              </a:spcBef>
              <a:spcAft>
                <a:spcPts val="0"/>
              </a:spcAft>
              <a:buNone/>
            </a:pPr>
            <a:r>
              <a:rPr lang="en" sz="1100">
                <a:latin typeface="Roboto Mono"/>
                <a:ea typeface="Roboto Mono"/>
                <a:cs typeface="Roboto Mono"/>
                <a:sym typeface="Roboto Mono"/>
              </a:rPr>
              <a:t>new ack in { stdoutAck!("Hello, ", ack) | for (_ &lt;- ack) { stdOut!("World!") } }</a:t>
            </a:r>
            <a:endParaRPr sz="1100">
              <a:latin typeface="Roboto Mono"/>
              <a:ea typeface="Roboto Mono"/>
              <a:cs typeface="Roboto Mono"/>
              <a:sym typeface="Roboto Mono"/>
            </a:endParaRPr>
          </a:p>
          <a:p>
            <a:pPr indent="-311150" lvl="0" marL="457200">
              <a:spcBef>
                <a:spcPts val="1600"/>
              </a:spcBef>
              <a:spcAft>
                <a:spcPts val="0"/>
              </a:spcAft>
              <a:buSzPts val="1300"/>
              <a:buChar char="●"/>
            </a:pPr>
            <a:r>
              <a:rPr lang="en"/>
              <a:t>The example above is guaranteed to never print "World!" before "Hello, ". When we built the stdout primitives, we explicitly intended to support this pattern.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How do I use the matcher?</a:t>
            </a:r>
            <a:endParaRPr/>
          </a:p>
        </p:txBody>
      </p:sp>
      <p:sp>
        <p:nvSpPr>
          <p:cNvPr id="190" name="Shape 19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grammar for processes is the grammar for process patterns. You basically write down the process that you want to match. In fact the way we parse the grammar is to verify that for your outermost process, that it is a pattern with no free variables or wildcards in it.</a:t>
            </a:r>
            <a:endParaRPr/>
          </a:p>
          <a:p>
            <a:pPr indent="0" lvl="0" marL="0">
              <a:spcBef>
                <a:spcPts val="1600"/>
              </a:spcBef>
              <a:spcAft>
                <a:spcPts val="0"/>
              </a:spcAft>
              <a:buNone/>
            </a:pPr>
            <a:r>
              <a:rPr lang="en"/>
              <a:t>Patterns cannot refer to their environment, so all variables in a pattern are initially free.</a:t>
            </a:r>
            <a:endParaRPr/>
          </a:p>
          <a:p>
            <a:pPr indent="0" lvl="0" marL="0">
              <a:spcBef>
                <a:spcPts val="1600"/>
              </a:spcBef>
              <a:spcAft>
                <a:spcPts val="0"/>
              </a:spcAft>
              <a:buNone/>
            </a:pPr>
            <a:r>
              <a:rPr lang="en"/>
              <a:t>Parallel matching can be costly due to backtracking, but incredibly useful.</a:t>
            </a:r>
            <a:endParaRPr/>
          </a:p>
          <a:p>
            <a:pPr indent="0" lvl="0" marL="0">
              <a:spcBef>
                <a:spcPts val="1600"/>
              </a:spcBef>
              <a:spcAft>
                <a:spcPts val="1600"/>
              </a:spcAft>
              <a:buNone/>
            </a:pPr>
            <a:r>
              <a:rPr lang="en"/>
              <a:t>If your pattern has no wildcards or free variables, what you get is an equality check.</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Rholang Keeps throwing exceptions and dying.</a:t>
            </a:r>
            <a:endParaRPr/>
          </a:p>
        </p:txBody>
      </p:sp>
      <p:sp>
        <p:nvSpPr>
          <p:cNvPr id="196" name="Shape 19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I'm sorry.</a:t>
            </a:r>
            <a:endParaRPr/>
          </a:p>
          <a:p>
            <a:pPr indent="0" lvl="0" marL="0">
              <a:spcBef>
                <a:spcPts val="1600"/>
              </a:spcBef>
              <a:spcAft>
                <a:spcPts val="1600"/>
              </a:spcAft>
              <a:buNone/>
            </a:pPr>
            <a:r>
              <a:rPr lang="en"/>
              <a:t>Rholang is a work in progress. On our list of things to do is to define an error model and have better exception discipline.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Rholang is Simple</a:t>
            </a:r>
            <a:endParaRPr/>
          </a:p>
        </p:txBody>
      </p:sp>
      <p:sp>
        <p:nvSpPr>
          <p:cNvPr id="93" name="Shape 9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But it's not easy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Shape 20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Rholang Doesn't have any way of interacting</a:t>
            </a:r>
            <a:endParaRPr/>
          </a:p>
        </p:txBody>
      </p:sp>
      <p:sp>
        <p:nvSpPr>
          <p:cNvPr id="202" name="Shape 20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We added support for std out  output via the @"stdout" and @"stdOutAck" channels.</a:t>
            </a:r>
            <a:endParaRPr/>
          </a:p>
          <a:p>
            <a:pPr indent="0" lvl="0" marL="0">
              <a:spcBef>
                <a:spcPts val="1600"/>
              </a:spcBef>
              <a:spcAft>
                <a:spcPts val="1600"/>
              </a:spcAft>
              <a:buNone/>
            </a:pPr>
            <a:r>
              <a:rPr lang="en"/>
              <a:t>They're a good example of the FFI we intend to support for mercury. What's in the FFI will basically be crypto, because we can't really have side effects for the blockchain part of rholang.</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Shape 20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What's still in progress</a:t>
            </a:r>
            <a:endParaRPr/>
          </a:p>
        </p:txBody>
      </p:sp>
      <p:sp>
        <p:nvSpPr>
          <p:cNvPr id="208" name="Shape 20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I'm currently working on remainder syntax and matching for remainder syntax.</a:t>
            </a:r>
            <a:endParaRPr/>
          </a:p>
          <a:p>
            <a:pPr indent="0" lvl="0" marL="0">
              <a:spcBef>
                <a:spcPts val="1600"/>
              </a:spcBef>
              <a:spcAft>
                <a:spcPts val="0"/>
              </a:spcAft>
              <a:buNone/>
            </a:pPr>
            <a:r>
              <a:rPr lang="en"/>
              <a:t>Other planned improvements:</a:t>
            </a:r>
            <a:endParaRPr/>
          </a:p>
          <a:p>
            <a:pPr indent="-311150" lvl="0" marL="457200" rtl="0">
              <a:spcBef>
                <a:spcPts val="1600"/>
              </a:spcBef>
              <a:spcAft>
                <a:spcPts val="0"/>
              </a:spcAft>
              <a:buSzPts val="1300"/>
              <a:buChar char="●"/>
            </a:pPr>
            <a:r>
              <a:rPr lang="en"/>
              <a:t>Polarity of names and IO pairs.</a:t>
            </a:r>
            <a:endParaRPr/>
          </a:p>
          <a:p>
            <a:pPr indent="-311150" lvl="0" marL="457200" rtl="0">
              <a:spcBef>
                <a:spcPts val="0"/>
              </a:spcBef>
              <a:spcAft>
                <a:spcPts val="0"/>
              </a:spcAft>
              <a:buSzPts val="1300"/>
              <a:buChar char="●"/>
            </a:pPr>
            <a:r>
              <a:rPr lang="en"/>
              <a:t>Logical connectives and ground type selectors</a:t>
            </a:r>
            <a:endParaRPr/>
          </a:p>
          <a:p>
            <a:pPr indent="-311150" lvl="0" marL="457200" rtl="0">
              <a:spcBef>
                <a:spcPts val="0"/>
              </a:spcBef>
              <a:spcAft>
                <a:spcPts val="0"/>
              </a:spcAft>
              <a:buSzPts val="1300"/>
              <a:buChar char="●"/>
            </a:pPr>
            <a:r>
              <a:rPr lang="en"/>
              <a:t>Set, Map, and Tuple Support</a:t>
            </a:r>
            <a:endParaRPr/>
          </a:p>
          <a:p>
            <a:pPr indent="-311150" lvl="0" marL="457200">
              <a:spcBef>
                <a:spcPts val="0"/>
              </a:spcBef>
              <a:spcAft>
                <a:spcPts val="0"/>
              </a:spcAft>
              <a:buSzPts val="1300"/>
              <a:buChar char="●"/>
            </a:pPr>
            <a:r>
              <a:rPr lang="en"/>
              <a:t>Channel discipline, allowing you to specificy what you will send and what you expect on a channel.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Definitions</a:t>
            </a:r>
            <a:endParaRPr/>
          </a:p>
        </p:txBody>
      </p:sp>
      <p:sp>
        <p:nvSpPr>
          <p:cNvPr id="99" name="Shape 9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a:t>name, or channel</a:t>
            </a:r>
            <a:r>
              <a:rPr lang="en"/>
              <a:t>:  I will use the terms name and channel interchangeably, if it helps, think of the actual channel as existing in the tuplespace, and the name referring to a slot in the tuplespace.</a:t>
            </a:r>
            <a:endParaRPr/>
          </a:p>
          <a:p>
            <a:pPr indent="0" lvl="0" marL="0">
              <a:spcBef>
                <a:spcPts val="1600"/>
              </a:spcBef>
              <a:spcAft>
                <a:spcPts val="0"/>
              </a:spcAft>
              <a:buNone/>
            </a:pPr>
            <a:r>
              <a:rPr b="1" lang="en"/>
              <a:t>tuplespace:  </a:t>
            </a:r>
            <a:r>
              <a:rPr lang="en"/>
              <a:t>The tuplespace is the piece of software that matches writes with waiting reads and vice versa.</a:t>
            </a:r>
            <a:endParaRPr/>
          </a:p>
          <a:p>
            <a:pPr indent="0" lvl="0" marL="0">
              <a:spcBef>
                <a:spcPts val="1600"/>
              </a:spcBef>
              <a:spcAft>
                <a:spcPts val="1600"/>
              </a:spcAft>
              <a:buNone/>
            </a:pPr>
            <a:r>
              <a:rPr b="1" lang="en"/>
              <a:t>ground term:</a:t>
            </a:r>
            <a:r>
              <a:rPr lang="en"/>
              <a:t>  A term that is behaviorally identical to Nil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Overview</a:t>
            </a:r>
            <a:endParaRPr/>
          </a:p>
        </p:txBody>
      </p:sp>
      <p:sp>
        <p:nvSpPr>
          <p:cNvPr id="105" name="Shape 10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Rholang is fairly simple</a:t>
            </a:r>
            <a:endParaRPr/>
          </a:p>
          <a:p>
            <a:pPr indent="-311150" lvl="0" marL="457200" rtl="0">
              <a:spcBef>
                <a:spcPts val="0"/>
              </a:spcBef>
              <a:spcAft>
                <a:spcPts val="0"/>
              </a:spcAft>
              <a:buSzPts val="1300"/>
              <a:buChar char="●"/>
            </a:pPr>
            <a:r>
              <a:rPr lang="en"/>
              <a:t>Rholang is parallel</a:t>
            </a:r>
            <a:endParaRPr/>
          </a:p>
          <a:p>
            <a:pPr indent="-311150" lvl="0" marL="457200" rtl="0">
              <a:spcBef>
                <a:spcPts val="0"/>
              </a:spcBef>
              <a:spcAft>
                <a:spcPts val="0"/>
              </a:spcAft>
              <a:buSzPts val="1300"/>
              <a:buChar char="●"/>
            </a:pPr>
            <a:r>
              <a:rPr lang="en"/>
              <a:t>Rholang has a few simple ground types.</a:t>
            </a:r>
            <a:endParaRPr/>
          </a:p>
          <a:p>
            <a:pPr indent="-311150" lvl="0" marL="457200" rtl="0">
              <a:spcBef>
                <a:spcPts val="0"/>
              </a:spcBef>
              <a:spcAft>
                <a:spcPts val="0"/>
              </a:spcAft>
              <a:buSzPts val="1300"/>
              <a:buChar char="●"/>
            </a:pPr>
            <a:r>
              <a:rPr lang="en"/>
              <a:t>Rholang has a fancy match engine, and uses it everywhere.</a:t>
            </a:r>
            <a:endParaRPr/>
          </a:p>
          <a:p>
            <a:pPr indent="-311150" lvl="0" marL="457200" rtl="0">
              <a:spcBef>
                <a:spcPts val="0"/>
              </a:spcBef>
              <a:spcAft>
                <a:spcPts val="0"/>
              </a:spcAft>
              <a:buSzPts val="1300"/>
              <a:buChar char="●"/>
            </a:pPr>
            <a:r>
              <a:rPr lang="en"/>
              <a:t>Contracts are not functions.</a:t>
            </a:r>
            <a:endParaRPr/>
          </a:p>
          <a:p>
            <a:pPr indent="-311150" lvl="0" marL="457200">
              <a:spcBef>
                <a:spcPts val="0"/>
              </a:spcBef>
              <a:spcAft>
                <a:spcPts val="0"/>
              </a:spcAft>
              <a:buSzPts val="1300"/>
              <a:buChar char="●"/>
            </a:pPr>
            <a:r>
              <a:rPr lang="en"/>
              <a:t>Enhancing the ground.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Rholang is simple</a:t>
            </a:r>
            <a:endParaRPr/>
          </a:p>
        </p:txBody>
      </p:sp>
      <p:sp>
        <p:nvSpPr>
          <p:cNvPr id="111" name="Shape 11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Rholang has the following simple pieces:</a:t>
            </a:r>
            <a:endParaRPr/>
          </a:p>
          <a:p>
            <a:pPr indent="-311150" lvl="0" marL="457200" rtl="0">
              <a:spcBef>
                <a:spcPts val="1600"/>
              </a:spcBef>
              <a:spcAft>
                <a:spcPts val="0"/>
              </a:spcAft>
              <a:buSzPts val="1300"/>
              <a:buChar char="●"/>
            </a:pPr>
            <a:r>
              <a:rPr lang="en"/>
              <a:t>Structure of names</a:t>
            </a:r>
            <a:endParaRPr/>
          </a:p>
          <a:p>
            <a:pPr indent="-311150" lvl="0" marL="457200" rtl="0">
              <a:spcBef>
                <a:spcPts val="0"/>
              </a:spcBef>
              <a:spcAft>
                <a:spcPts val="0"/>
              </a:spcAft>
              <a:buSzPts val="1300"/>
              <a:buChar char="●"/>
            </a:pPr>
            <a:r>
              <a:rPr lang="en"/>
              <a:t>Expressions - side effect free (Caveat about method calls and context)</a:t>
            </a:r>
            <a:endParaRPr/>
          </a:p>
          <a:p>
            <a:pPr indent="-311150" lvl="0" marL="457200" rtl="0">
              <a:spcBef>
                <a:spcPts val="0"/>
              </a:spcBef>
              <a:spcAft>
                <a:spcPts val="0"/>
              </a:spcAft>
              <a:buSzPts val="1300"/>
              <a:buChar char="●"/>
            </a:pPr>
            <a:r>
              <a:rPr lang="en"/>
              <a:t>Sends on a single channel.</a:t>
            </a:r>
            <a:endParaRPr/>
          </a:p>
          <a:p>
            <a:pPr indent="-311150" lvl="0" marL="457200" rtl="0">
              <a:spcBef>
                <a:spcPts val="0"/>
              </a:spcBef>
              <a:spcAft>
                <a:spcPts val="0"/>
              </a:spcAft>
              <a:buSzPts val="1300"/>
              <a:buChar char="●"/>
            </a:pPr>
            <a:r>
              <a:rPr lang="en"/>
              <a:t>Receives on one or more channels.</a:t>
            </a:r>
            <a:endParaRPr/>
          </a:p>
          <a:p>
            <a:pPr indent="-311150" lvl="0" marL="457200" rtl="0">
              <a:spcBef>
                <a:spcPts val="0"/>
              </a:spcBef>
              <a:spcAft>
                <a:spcPts val="0"/>
              </a:spcAft>
              <a:buSzPts val="1300"/>
              <a:buChar char="●"/>
            </a:pPr>
            <a:r>
              <a:rPr lang="en"/>
              <a:t>Allocation of fresh channels.</a:t>
            </a:r>
            <a:endParaRPr/>
          </a:p>
          <a:p>
            <a:pPr indent="-311150" lvl="0" marL="457200">
              <a:spcBef>
                <a:spcPts val="0"/>
              </a:spcBef>
              <a:spcAft>
                <a:spcPts val="0"/>
              </a:spcAft>
              <a:buSzPts val="1300"/>
              <a:buChar char="●"/>
            </a:pPr>
            <a:r>
              <a:rPr lang="en"/>
              <a:t>Matching of processes with patterns. Sole source of branching.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Structure of Names</a:t>
            </a:r>
            <a:endParaRPr/>
          </a:p>
        </p:txBody>
      </p:sp>
      <p:sp>
        <p:nvSpPr>
          <p:cNvPr id="117" name="Shape 11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Structured names is the key insight of the Rho Calculus.</a:t>
            </a:r>
            <a:endParaRPr/>
          </a:p>
          <a:p>
            <a:pPr indent="-311150" lvl="0" marL="457200" rtl="0">
              <a:spcBef>
                <a:spcPts val="0"/>
              </a:spcBef>
              <a:spcAft>
                <a:spcPts val="0"/>
              </a:spcAft>
              <a:buSzPts val="1300"/>
              <a:buChar char="●"/>
            </a:pPr>
            <a:r>
              <a:rPr lang="en"/>
              <a:t>Names are Quoted Processes. That's all they are.</a:t>
            </a:r>
            <a:endParaRPr/>
          </a:p>
          <a:p>
            <a:pPr indent="-311150" lvl="0" marL="457200" rtl="0">
              <a:spcBef>
                <a:spcPts val="0"/>
              </a:spcBef>
              <a:spcAft>
                <a:spcPts val="0"/>
              </a:spcAft>
              <a:buSzPts val="1300"/>
              <a:buChar char="●"/>
            </a:pPr>
            <a:r>
              <a:rPr lang="en"/>
              <a:t>How do we have unforgeable names? With unforgeable processes.</a:t>
            </a:r>
            <a:endParaRPr/>
          </a:p>
          <a:p>
            <a:pPr indent="-311150" lvl="0" marL="457200" rtl="0">
              <a:spcBef>
                <a:spcPts val="0"/>
              </a:spcBef>
              <a:spcAft>
                <a:spcPts val="0"/>
              </a:spcAft>
              <a:buSzPts val="1300"/>
              <a:buChar char="●"/>
            </a:pPr>
            <a:r>
              <a:rPr lang="en"/>
              <a:t>You can refer to variables when you quote something: @{ *x | *y } or @[*x, *y] or @["derived", *x]</a:t>
            </a:r>
            <a:endParaRPr/>
          </a:p>
          <a:p>
            <a:pPr indent="-311150" lvl="0" marL="457200" rtl="0">
              <a:spcBef>
                <a:spcPts val="0"/>
              </a:spcBef>
              <a:spcAft>
                <a:spcPts val="0"/>
              </a:spcAft>
              <a:buSzPts val="1300"/>
              <a:buChar char="●"/>
            </a:pPr>
            <a:r>
              <a:rPr lang="en"/>
              <a:t>If you quote a process with no bound variables, it's guaranteed to be forgeable.</a:t>
            </a:r>
            <a:endParaRPr/>
          </a:p>
          <a:p>
            <a:pPr indent="-311150" lvl="0" marL="457200" rtl="0">
              <a:spcBef>
                <a:spcPts val="0"/>
              </a:spcBef>
              <a:spcAft>
                <a:spcPts val="0"/>
              </a:spcAft>
              <a:buSzPts val="1300"/>
              <a:buChar char="●"/>
            </a:pPr>
            <a:r>
              <a:rPr lang="en"/>
              <a:t>In rholang source, a variable either refers to a name or a process.</a:t>
            </a:r>
            <a:endParaRPr/>
          </a:p>
          <a:p>
            <a:pPr indent="-311150" lvl="0" marL="457200" rtl="0">
              <a:spcBef>
                <a:spcPts val="0"/>
              </a:spcBef>
              <a:spcAft>
                <a:spcPts val="0"/>
              </a:spcAft>
              <a:buSzPts val="1300"/>
              <a:buChar char="●"/>
            </a:pPr>
            <a:r>
              <a:rPr lang="en"/>
              <a:t>You can always quote a process variable to produce a name.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Expressions</a:t>
            </a:r>
            <a:endParaRPr/>
          </a:p>
        </p:txBody>
      </p:sp>
      <p:sp>
        <p:nvSpPr>
          <p:cNvPr id="123" name="Shape 12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Top-level expressions are evaluated when they are used in a send or a receive.</a:t>
            </a:r>
            <a:endParaRPr/>
          </a:p>
          <a:p>
            <a:pPr indent="0" lvl="0" marL="0">
              <a:spcBef>
                <a:spcPts val="1600"/>
              </a:spcBef>
              <a:spcAft>
                <a:spcPts val="0"/>
              </a:spcAft>
              <a:buNone/>
            </a:pPr>
            <a:r>
              <a:rPr lang="en" sz="1100">
                <a:latin typeface="Roboto Mono"/>
                <a:ea typeface="Roboto Mono"/>
                <a:cs typeface="Roboto Mono"/>
                <a:sym typeface="Roboto Mono"/>
              </a:rPr>
              <a:t>@{7 + 8}!(8 + 9)</a:t>
            </a:r>
            <a:endParaRPr sz="1100">
              <a:latin typeface="Roboto Mono"/>
              <a:ea typeface="Roboto Mono"/>
              <a:cs typeface="Roboto Mono"/>
              <a:sym typeface="Roboto Mono"/>
            </a:endParaRPr>
          </a:p>
          <a:p>
            <a:pPr indent="0" lvl="0" marL="0">
              <a:spcBef>
                <a:spcPts val="1600"/>
              </a:spcBef>
              <a:spcAft>
                <a:spcPts val="0"/>
              </a:spcAft>
              <a:buNone/>
            </a:pPr>
            <a:r>
              <a:rPr lang="en"/>
              <a:t>Reduces to @15!(17) before we actually execute the send.</a:t>
            </a:r>
            <a:endParaRPr/>
          </a:p>
          <a:p>
            <a:pPr indent="0" lvl="0" marL="0">
              <a:spcBef>
                <a:spcPts val="1600"/>
              </a:spcBef>
              <a:spcAft>
                <a:spcPts val="1600"/>
              </a:spcAft>
              <a:buNone/>
            </a:pPr>
            <a:r>
              <a:rPr lang="en"/>
              <a:t>Currently we support basic arithmetic, and are working on method support so we can expand the expressions supported while keeping the syntax minimal.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Sends</a:t>
            </a:r>
            <a:endParaRPr/>
          </a:p>
        </p:txBody>
      </p:sp>
      <p:sp>
        <p:nvSpPr>
          <p:cNvPr id="129" name="Shape 12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When you write down a send, you list a channel, either directly, or as a quoted process.</a:t>
            </a:r>
            <a:endParaRPr/>
          </a:p>
          <a:p>
            <a:pPr indent="0" lvl="0" marL="0">
              <a:spcBef>
                <a:spcPts val="1600"/>
              </a:spcBef>
              <a:spcAft>
                <a:spcPts val="0"/>
              </a:spcAft>
              <a:buNone/>
            </a:pPr>
            <a:r>
              <a:rPr lang="en"/>
              <a:t>You also list the data you are sending. The data you are sending must always be zero or more processes. To send a name, use *name.</a:t>
            </a:r>
            <a:endParaRPr/>
          </a:p>
          <a:p>
            <a:pPr indent="0" lvl="0" marL="0">
              <a:spcBef>
                <a:spcPts val="1600"/>
              </a:spcBef>
              <a:spcAft>
                <a:spcPts val="0"/>
              </a:spcAft>
              <a:buNone/>
            </a:pPr>
            <a:r>
              <a:rPr lang="en" sz="1100">
                <a:latin typeface="Roboto Mono"/>
                <a:ea typeface="Roboto Mono"/>
                <a:cs typeface="Roboto Mono"/>
                <a:sym typeface="Roboto Mono"/>
              </a:rPr>
              <a:t>//Assume x is already bound to name.</a:t>
            </a:r>
            <a:endParaRPr sz="1100">
              <a:latin typeface="Roboto Mono"/>
              <a:ea typeface="Roboto Mono"/>
              <a:cs typeface="Roboto Mono"/>
              <a:sym typeface="Roboto Mono"/>
            </a:endParaRPr>
          </a:p>
          <a:p>
            <a:pPr indent="0" lvl="0" marL="0">
              <a:spcBef>
                <a:spcPts val="1600"/>
              </a:spcBef>
              <a:spcAft>
                <a:spcPts val="0"/>
              </a:spcAft>
              <a:buNone/>
            </a:pPr>
            <a:r>
              <a:rPr lang="en" sz="1100">
                <a:latin typeface="Roboto Mono"/>
                <a:ea typeface="Roboto Mono"/>
                <a:cs typeface="Roboto Mono"/>
                <a:sym typeface="Roboto Mono"/>
              </a:rPr>
              <a:t>new y in { x!(7, *y) }</a:t>
            </a:r>
            <a:endParaRPr sz="1100">
              <a:latin typeface="Roboto Mono"/>
              <a:ea typeface="Roboto Mono"/>
              <a:cs typeface="Roboto Mono"/>
              <a:sym typeface="Roboto Mono"/>
            </a:endParaRPr>
          </a:p>
          <a:p>
            <a:pPr indent="0" lvl="0" marL="0">
              <a:spcBef>
                <a:spcPts val="1600"/>
              </a:spcBef>
              <a:spcAft>
                <a:spcPts val="1600"/>
              </a:spcAft>
              <a:buNone/>
            </a:pPr>
            <a:r>
              <a:rPr lang="en"/>
              <a:t>A standard send gets used up when it meets with a receive. You can use this as a lock.</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Receives</a:t>
            </a:r>
            <a:endParaRPr/>
          </a:p>
        </p:txBody>
      </p:sp>
      <p:sp>
        <p:nvSpPr>
          <p:cNvPr id="135" name="Shape 13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A receive can be on one or more channel receives are written as for(...).</a:t>
            </a:r>
            <a:endParaRPr/>
          </a:p>
          <a:p>
            <a:pPr indent="-311150" lvl="0" marL="457200" rtl="0">
              <a:spcBef>
                <a:spcPts val="0"/>
              </a:spcBef>
              <a:spcAft>
                <a:spcPts val="0"/>
              </a:spcAft>
              <a:buSzPts val="1300"/>
              <a:buChar char="●"/>
            </a:pPr>
            <a:r>
              <a:rPr lang="en"/>
              <a:t>Receives introduce the idea of a pattern. We can do more than just ask for a variable, we can take apart the data that we receive.</a:t>
            </a:r>
            <a:endParaRPr/>
          </a:p>
          <a:p>
            <a:pPr indent="-311150" lvl="0" marL="457200" rtl="0">
              <a:spcBef>
                <a:spcPts val="0"/>
              </a:spcBef>
              <a:spcAft>
                <a:spcPts val="0"/>
              </a:spcAft>
              <a:buSzPts val="1300"/>
              <a:buChar char="●"/>
            </a:pPr>
            <a:r>
              <a:rPr lang="en"/>
              <a:t>The simplest example of this is that we must receive the same number of things as were sent on channel, but you'll quickly see that this is powerful.</a:t>
            </a:r>
            <a:endParaRPr/>
          </a:p>
          <a:p>
            <a:pPr indent="-311150" lvl="0" marL="457200" rtl="0">
              <a:spcBef>
                <a:spcPts val="0"/>
              </a:spcBef>
              <a:spcAft>
                <a:spcPts val="0"/>
              </a:spcAft>
              <a:buSzPts val="1300"/>
              <a:buChar char="●"/>
            </a:pPr>
            <a:r>
              <a:rPr lang="en"/>
              <a:t>A receive is atomic. It either receives all the data requested or none of it.</a:t>
            </a:r>
            <a:endParaRPr/>
          </a:p>
          <a:p>
            <a:pPr indent="-311150" lvl="0" marL="457200" rtl="0">
              <a:spcBef>
                <a:spcPts val="0"/>
              </a:spcBef>
              <a:spcAft>
                <a:spcPts val="0"/>
              </a:spcAft>
              <a:buSzPts val="1300"/>
              <a:buChar char="●"/>
            </a:pPr>
            <a:r>
              <a:rPr lang="en"/>
              <a:t>A subtlety: Upon send, all the process that were sent are turned into names via quoting.</a:t>
            </a:r>
            <a:endParaRPr/>
          </a:p>
          <a:p>
            <a:pPr indent="0" lvl="0" marL="0" rtl="0">
              <a:spcBef>
                <a:spcPts val="1600"/>
              </a:spcBef>
              <a:spcAft>
                <a:spcPts val="1600"/>
              </a:spcAft>
              <a:buNone/>
            </a:pPr>
            <a:r>
              <a:rPr lang="en" sz="1100">
                <a:latin typeface="Roboto Mono"/>
                <a:ea typeface="Roboto Mono"/>
                <a:cs typeface="Roboto Mono"/>
                <a:sym typeface="Roboto Mono"/>
              </a:rPr>
              <a:t>for(@7, y &lt;- x; &lt;- z) { Body may now use y as a channel }</a:t>
            </a:r>
            <a:endParaRPr sz="1100">
              <a:latin typeface="Roboto Mono"/>
              <a:ea typeface="Roboto Mono"/>
              <a:cs typeface="Roboto Mono"/>
              <a:sym typeface="Roboto Mon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